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0" r:id="rId3"/>
    <p:sldId id="257" r:id="rId4"/>
    <p:sldId id="258" r:id="rId5"/>
    <p:sldId id="259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6-06T09:58:34.975" idx="1">
    <p:pos x="2820" y="791"/>
    <p:text>Desde FyA entendemos la comunidad apostòlica desde el "movimiento con una misión desde la EP y la promoción social". Nuestra identidad es una "comunidades al servicio de la transformación"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20E43-F451-4C07-9101-E83FCFB7D8DE}" type="datetimeFigureOut">
              <a:rPr lang="es-VE" smtClean="0"/>
              <a:pPr/>
              <a:t>07-06-2014</a:t>
            </a:fld>
            <a:endParaRPr lang="es-V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70B62-8D83-4D31-8071-D0BFA090F5BA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57782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110765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4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23298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5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92037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7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50323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8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699730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9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038246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11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4640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12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846828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70B62-8D83-4D31-8071-D0BFA090F5BA}" type="slidenum">
              <a:rPr lang="es-VE" smtClean="0"/>
              <a:pPr/>
              <a:t>13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6128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4C91A-4B88-4E7E-A241-EC7E5D3A22E5}" type="datetimeFigureOut">
              <a:rPr lang="en-US" smtClean="0"/>
              <a:pPr/>
              <a:t>6/7/2014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4867-B5C9-47AA-9E42-875D65DE698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169639"/>
            <a:ext cx="8280920" cy="1470025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VE" dirty="0">
                <a:ea typeface="Times New Roman"/>
                <a:cs typeface="Times New Roman"/>
              </a:rPr>
              <a:t/>
            </a:r>
            <a:br>
              <a:rPr lang="es-VE" dirty="0">
                <a:ea typeface="Times New Roman"/>
                <a:cs typeface="Times New Roman"/>
              </a:rPr>
            </a:br>
            <a:r>
              <a:rPr lang="es-VE" sz="3600" b="1" i="1" dirty="0" smtClean="0">
                <a:latin typeface="Trebuchet MS"/>
                <a:ea typeface="Times New Roman"/>
                <a:cs typeface="Times New Roman"/>
              </a:rPr>
              <a:t> 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r>
              <a:rPr lang="es-VE" sz="3600" b="1" dirty="0" smtClean="0">
                <a:latin typeface="Trebuchet MS"/>
                <a:ea typeface="Times New Roman"/>
                <a:cs typeface="Times New Roman"/>
              </a:rPr>
              <a:t>Asamblea de Educación 2014</a:t>
            </a:r>
            <a:r>
              <a:rPr lang="en-US" sz="5300" dirty="0">
                <a:ea typeface="Times New Roman"/>
                <a:cs typeface="Times New Roman"/>
              </a:rPr>
              <a:t/>
            </a:r>
            <a:br>
              <a:rPr lang="en-US" sz="5300" dirty="0">
                <a:ea typeface="Times New Roman"/>
                <a:cs typeface="Times New Roman"/>
              </a:rPr>
            </a:br>
            <a:r>
              <a:rPr lang="es-VE" b="1" i="1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ea typeface="Times New Roman"/>
                <a:cs typeface="Times New Roman"/>
              </a:rPr>
              <a:t>“Comprometidos en la Misión”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r>
              <a:rPr lang="es-VE" sz="3600" b="1" i="1" dirty="0" smtClean="0">
                <a:latin typeface="Trebuchet MS"/>
                <a:ea typeface="Times New Roman"/>
                <a:cs typeface="Times New Roman"/>
              </a:rPr>
              <a:t> 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1540" y="3822204"/>
            <a:ext cx="8460940" cy="2681790"/>
          </a:xfrm>
        </p:spPr>
        <p:txBody>
          <a:bodyPr>
            <a:normAutofit fontScale="70000" lnSpcReduction="20000"/>
          </a:bodyPr>
          <a:lstStyle/>
          <a:p>
            <a:r>
              <a:rPr lang="es-VE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 del Trabajo de Grupos III</a:t>
            </a:r>
            <a:endParaRPr lang="es-VE" sz="4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del </a:t>
            </a: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compromiso </a:t>
            </a: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</a:t>
            </a:r>
            <a:r>
              <a:rPr lang="es-E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isión: cómo fortalecerlo </a:t>
            </a:r>
            <a:endParaRPr lang="es-VE" sz="4000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E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1: Colegios ACSI, OSCASI y HVD</a:t>
            </a:r>
          </a:p>
          <a:p>
            <a:r>
              <a:rPr lang="es-ES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2: Fe y Alegría (Escuelas, IRFA y CFIPJ)</a:t>
            </a:r>
          </a:p>
          <a:p>
            <a:r>
              <a:rPr lang="es-ES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3: UCAB-Guayana, UCAT y Educación Superior </a:t>
            </a:r>
            <a:r>
              <a:rPr lang="es-ES" b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FyA</a:t>
            </a:r>
            <a:endParaRPr lang="es-E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V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313" name="Imagen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1618349" cy="936104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467544" y="1340768"/>
            <a:ext cx="15055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Comisión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VE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de Educación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31640" y="2204864"/>
            <a:ext cx="6696744" cy="175432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chemeClr val="bg1"/>
                </a:solidFill>
              </a:rPr>
              <a:t>Grupo </a:t>
            </a:r>
            <a:r>
              <a:rPr lang="es-ES" sz="3600" b="1" dirty="0" smtClean="0">
                <a:solidFill>
                  <a:schemeClr val="bg1"/>
                </a:solidFill>
              </a:rPr>
              <a:t>3</a:t>
            </a:r>
          </a:p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UCAB-Guayana</a:t>
            </a:r>
            <a:r>
              <a:rPr lang="es-ES" sz="3600" b="1" dirty="0">
                <a:solidFill>
                  <a:schemeClr val="bg1"/>
                </a:solidFill>
              </a:rPr>
              <a:t>, UCAT y Educación Superior </a:t>
            </a:r>
            <a:r>
              <a:rPr lang="es-ES" sz="3600" b="1" dirty="0" smtClean="0">
                <a:solidFill>
                  <a:schemeClr val="bg1"/>
                </a:solidFill>
              </a:rPr>
              <a:t>de Fe y Alegría</a:t>
            </a:r>
            <a:endParaRPr lang="es-E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08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1376" y="0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1. El horizonte motivacional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023346"/>
              </p:ext>
            </p:extLst>
          </p:nvPr>
        </p:nvGraphicFramePr>
        <p:xfrm>
          <a:off x="304800" y="533400"/>
          <a:ext cx="8587680" cy="6197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3840"/>
                <a:gridCol w="4293840"/>
              </a:tblGrid>
              <a:tr h="808865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Elementos clave para avanzar</a:t>
                      </a:r>
                      <a:r>
                        <a:rPr lang="es-ES" sz="2000" baseline="0" dirty="0" smtClean="0"/>
                        <a:t> en el horizonte de “comunidad apostólica”</a:t>
                      </a:r>
                      <a:endParaRPr lang="es-VE" sz="20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ES" sz="2000" dirty="0" smtClean="0"/>
                        <a:t>Pasos para lograrlo</a:t>
                      </a:r>
                      <a:endParaRPr lang="es-VE" sz="20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dirty="0" smtClean="0"/>
                        <a:t>Trabajar en la formación</a:t>
                      </a:r>
                      <a:r>
                        <a:rPr lang="es-VE" sz="1700" baseline="0" dirty="0" smtClean="0"/>
                        <a:t> de profesores y personal para comprometerlos con la misión.</a:t>
                      </a:r>
                      <a:endParaRPr lang="es-VE" sz="17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dirty="0" smtClean="0"/>
                        <a:t>Revisar</a:t>
                      </a:r>
                      <a:r>
                        <a:rPr lang="es-VE" sz="1700" baseline="0" dirty="0" smtClean="0"/>
                        <a:t>, actualizar y reorientar los planes de formación según se requiera.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baseline="0" dirty="0" smtClean="0"/>
                        <a:t>Ir tras la búsqueda de un lenguaje común.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baseline="0" dirty="0" smtClean="0"/>
                        <a:t>Valorar el alcance del compromiso del docente.</a:t>
                      </a:r>
                      <a:endParaRPr lang="es-VE" sz="17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dirty="0" smtClean="0"/>
                        <a:t>Involucrar</a:t>
                      </a:r>
                      <a:r>
                        <a:rPr lang="es-VE" sz="1700" baseline="0" dirty="0" smtClean="0"/>
                        <a:t> a todos, construir redes que faciliten la comprensión de las relaciones que se establecen.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baseline="0" dirty="0" smtClean="0"/>
                        <a:t>Reconocerse y aceptar al otro para el logro del bienestar común.</a:t>
                      </a:r>
                      <a:endParaRPr lang="es-VE" sz="1700" dirty="0"/>
                    </a:p>
                  </a:txBody>
                  <a:tcP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dirty="0" smtClean="0"/>
                        <a:t>Orientar</a:t>
                      </a:r>
                      <a:r>
                        <a:rPr lang="es-VE" sz="1700" baseline="0" dirty="0" smtClean="0"/>
                        <a:t> por la vía de la formación hacia el logro de la misión que ha sido declarada.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baseline="0" dirty="0" smtClean="0"/>
                        <a:t>Revisar las relaciones reconociendo la corresponsabilidad que cada quien tiene en la misión, generando equipos de trabajo efectivo para potenciar los esfuerzos de todos. </a:t>
                      </a:r>
                      <a:endParaRPr lang="es-VE" sz="1700" dirty="0"/>
                    </a:p>
                  </a:txBody>
                  <a:tcPr>
                    <a:solidFill>
                      <a:srgbClr val="F8EDEC"/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dirty="0" smtClean="0"/>
                        <a:t>Incorporar</a:t>
                      </a:r>
                      <a:r>
                        <a:rPr lang="es-VE" sz="1700" baseline="0" dirty="0" smtClean="0"/>
                        <a:t> herramientas comunicacionales tecnológicas, que permitan captar o  poner a circular una matriz de opinión que puede ser extendida y facilite la divulgación del mensaje.</a:t>
                      </a:r>
                      <a:endParaRPr lang="es-VE" sz="17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dirty="0" smtClean="0"/>
                        <a:t>Hacer</a:t>
                      </a:r>
                      <a:r>
                        <a:rPr lang="es-VE" sz="1700" baseline="0" dirty="0" smtClean="0"/>
                        <a:t> un inventario de los recursos de los cuales se dispone.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700" baseline="0" dirty="0" smtClean="0"/>
                        <a:t>Reflexionar permanentemente sobre la práctica, que estrategias de enseñanza estoy aplicando, cual es su impacto y alcance. Es importante el análisis del especialista.</a:t>
                      </a:r>
                      <a:endParaRPr lang="es-VE" sz="17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103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28600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2</a:t>
            </a:r>
            <a:r>
              <a:rPr lang="es-VE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. La fuente que lo hace posible: cultivo de la dimensión espiritual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371978"/>
              </p:ext>
            </p:extLst>
          </p:nvPr>
        </p:nvGraphicFramePr>
        <p:xfrm>
          <a:off x="457200" y="762001"/>
          <a:ext cx="8435280" cy="5666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640"/>
                <a:gridCol w="4217640"/>
              </a:tblGrid>
              <a:tr h="72503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¿Qué se podría hacer para profundizar la experiencia espiritual?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¿Cuáles son las mayores dificultades/debilidades a superar?</a:t>
                      </a:r>
                      <a:endParaRPr lang="es-VE" sz="20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67910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Pedagogía del silencio,</a:t>
                      </a:r>
                      <a:r>
                        <a:rPr lang="es-VE" sz="1800" baseline="0" dirty="0" smtClean="0"/>
                        <a:t> multiplicar los actos contemplativos, la sensibilidad e identificar que en muchas oportunidades no estoy deprimido sino distraído.</a:t>
                      </a:r>
                      <a:r>
                        <a:rPr lang="es-VE" sz="1800" dirty="0" smtClean="0"/>
                        <a:t> Hacerse preguntas en torno al tema.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No</a:t>
                      </a:r>
                      <a:r>
                        <a:rPr lang="es-VE" sz="1800" baseline="0" dirty="0" smtClean="0"/>
                        <a:t> hay capacidad humana para acompañar.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El culto a la tecnología impide el contacto cara a cara. 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8878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Pedagogía de la oración, tiene que centrarse en experiencias o elementos que te pongan en contacto con Jesucristo.</a:t>
                      </a:r>
                      <a:endParaRPr lang="es-VE" sz="1800" dirty="0"/>
                    </a:p>
                  </a:txBody>
                  <a:tcP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Falta</a:t>
                      </a:r>
                      <a:r>
                        <a:rPr lang="es-VE" sz="1800" baseline="0" dirty="0" smtClean="0"/>
                        <a:t> de oportunidades para encontrarse.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Retrasar los ejercicios espirituales y sustituirlos por preguntas reflexivas previas: ¿quiénes somos? y profundidad en el reconocimiento de imágenes. </a:t>
                      </a:r>
                      <a:endParaRPr lang="es-VE" sz="1800" dirty="0"/>
                    </a:p>
                  </a:txBody>
                  <a:tcPr>
                    <a:solidFill>
                      <a:srgbClr val="F8EDEC"/>
                    </a:solidFill>
                  </a:tcPr>
                </a:tc>
              </a:tr>
              <a:tr h="141497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Profundizar en el trabajo interior de la persona, cómo manejar las emociones,</a:t>
                      </a:r>
                      <a:r>
                        <a:rPr lang="es-VE" sz="1800" baseline="0" dirty="0" smtClean="0"/>
                        <a:t> hacerlo de forma sistemática para lograr hondura espiritual.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Muchas veces</a:t>
                      </a:r>
                      <a:r>
                        <a:rPr lang="es-VE" sz="1800" baseline="0" dirty="0" smtClean="0"/>
                        <a:t> se quiere lograr abarcar cosas para las cuales no se tiene la capacidad humana.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031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3. </a:t>
            </a:r>
            <a:r>
              <a:rPr lang="es-VE" sz="2400" b="1" dirty="0" smtClean="0">
                <a:solidFill>
                  <a:schemeClr val="accent2">
                    <a:lumMod val="50000"/>
                  </a:schemeClr>
                </a:solidFill>
              </a:rPr>
              <a:t>Las prácticas que dan testimonio de su profundidad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538556"/>
              </p:ext>
            </p:extLst>
          </p:nvPr>
        </p:nvGraphicFramePr>
        <p:xfrm>
          <a:off x="467544" y="876672"/>
          <a:ext cx="8280920" cy="4817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996280">
                <a:tc>
                  <a:txBody>
                    <a:bodyPr/>
                    <a:lstStyle/>
                    <a:p>
                      <a:pPr algn="ctr"/>
                      <a:r>
                        <a:rPr lang="es-VE" sz="2000" dirty="0" smtClean="0"/>
                        <a:t>¿En qué prácticas/acciones están las mayores fortalezas institucionales? </a:t>
                      </a:r>
                      <a:endParaRPr lang="es-VE" sz="20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¿En qué prácticas/acciones se está más débil y se debería insistir? </a:t>
                      </a: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</a:tr>
              <a:tr h="134002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Capacidad de hacer reflexionar a los alumnos sobre cuál es</a:t>
                      </a:r>
                      <a:r>
                        <a:rPr lang="es-VE" sz="1800" baseline="0" dirty="0" smtClean="0"/>
                        <a:t> su interés verdadero, dónde ponen los acentos, cuáles son sus preferencias. 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En la intervención de la rutina cotidiana</a:t>
                      </a:r>
                      <a:r>
                        <a:rPr lang="es-VE" sz="1800" baseline="0" dirty="0" smtClean="0"/>
                        <a:t>.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73608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Conocer y comprender el mundo digital en el cual desenvuelven los estudiantes; cómo se evangeliza ese mundo.</a:t>
                      </a:r>
                      <a:endParaRPr lang="es-VE" sz="1800" dirty="0"/>
                    </a:p>
                  </a:txBody>
                  <a:tcPr>
                    <a:solidFill>
                      <a:srgbClr val="F8EDEC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Falta de</a:t>
                      </a:r>
                      <a:r>
                        <a:rPr lang="es-VE" sz="1800" baseline="0" dirty="0" smtClean="0"/>
                        <a:t> coherencia entre el discurso y lo que se hace.</a:t>
                      </a:r>
                      <a:endParaRPr lang="es-VE" sz="1800" dirty="0"/>
                    </a:p>
                  </a:txBody>
                  <a:tcPr>
                    <a:solidFill>
                      <a:srgbClr val="F8EDEC"/>
                    </a:solidFill>
                  </a:tcPr>
                </a:tc>
              </a:tr>
              <a:tr h="12071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Práctica de los ejercicios espirituales. Preparaciones previas. Jornadas de intercambio.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Nos falta transmitir con mayor fuerza y alcance la</a:t>
                      </a:r>
                      <a:r>
                        <a:rPr lang="es-VE" sz="1800" baseline="0" dirty="0" smtClean="0"/>
                        <a:t> propuesta espiritual.</a:t>
                      </a:r>
                      <a:endParaRPr lang="es-VE" sz="18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66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63688" y="2204864"/>
            <a:ext cx="5832648" cy="1200329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chemeClr val="bg1"/>
                </a:solidFill>
              </a:rPr>
              <a:t>Grupo </a:t>
            </a:r>
            <a:r>
              <a:rPr lang="es-ES" sz="3600" b="1" dirty="0" smtClean="0">
                <a:solidFill>
                  <a:schemeClr val="bg1"/>
                </a:solidFill>
              </a:rPr>
              <a:t>1 </a:t>
            </a:r>
          </a:p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Colegios </a:t>
            </a:r>
            <a:r>
              <a:rPr lang="es-ES" sz="3600" b="1" dirty="0">
                <a:solidFill>
                  <a:schemeClr val="bg1"/>
                </a:solidFill>
              </a:rPr>
              <a:t>ACSI, </a:t>
            </a:r>
            <a:r>
              <a:rPr lang="es-ES" sz="3600" b="1" dirty="0" smtClean="0">
                <a:solidFill>
                  <a:schemeClr val="bg1"/>
                </a:solidFill>
              </a:rPr>
              <a:t>OSCASI </a:t>
            </a:r>
            <a:r>
              <a:rPr lang="es-ES" sz="3600" b="1" dirty="0">
                <a:solidFill>
                  <a:schemeClr val="bg1"/>
                </a:solidFill>
              </a:rPr>
              <a:t>y HVD</a:t>
            </a:r>
          </a:p>
        </p:txBody>
      </p:sp>
    </p:spTree>
    <p:extLst>
      <p:ext uri="{BB962C8B-B14F-4D97-AF65-F5344CB8AC3E}">
        <p14:creationId xmlns:p14="http://schemas.microsoft.com/office/powerpoint/2010/main" val="166947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1. El horizonte motivacional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772591"/>
              </p:ext>
            </p:extLst>
          </p:nvPr>
        </p:nvGraphicFramePr>
        <p:xfrm>
          <a:off x="467544" y="908720"/>
          <a:ext cx="8280920" cy="5423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808865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Elementos clave para avanzar</a:t>
                      </a:r>
                      <a:r>
                        <a:rPr lang="es-ES" sz="2000" baseline="0" dirty="0" smtClean="0"/>
                        <a:t> en el horizonte de “comunidad apostólica”</a:t>
                      </a:r>
                      <a:endParaRPr lang="es-VE" sz="20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ES" sz="2000" dirty="0" smtClean="0"/>
                        <a:t>Pasos para lograrlo</a:t>
                      </a:r>
                      <a:endParaRPr lang="es-VE" sz="20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139911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Continuar</a:t>
                      </a:r>
                      <a:r>
                        <a:rPr lang="es-VE" sz="1800" baseline="0" dirty="0" smtClean="0"/>
                        <a:t> con el trabajo de la profundización en la misión, visión e identidad.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Inducción al personal nuevo.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Fomentar</a:t>
                      </a:r>
                      <a:r>
                        <a:rPr lang="es-VE" sz="1800" baseline="0" dirty="0" smtClean="0"/>
                        <a:t> el voluntariado.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Formación de los equipos de relevo.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68665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dirty="0" smtClean="0"/>
                        <a:t>Priorizar el acompañamiento,</a:t>
                      </a:r>
                      <a:r>
                        <a:rPr lang="es-VE" sz="1800" baseline="0" dirty="0" smtClean="0"/>
                        <a:t> los procesos de inducción para el personal nuevo y  los de seguimiento del personal en identidad y misión.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dirty="0" smtClean="0"/>
                        <a:t>Asegurar</a:t>
                      </a:r>
                      <a:r>
                        <a:rPr lang="es-VE" sz="1800" baseline="0" dirty="0" smtClean="0"/>
                        <a:t> espacios de formación para toda la comunidad (personal administrativo, obrero, docente).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baseline="0" dirty="0" smtClean="0"/>
                        <a:t>Brindar espacios de encuentro entre las distintas obras de la Compañía. </a:t>
                      </a:r>
                      <a:endParaRPr lang="es-VE" sz="1800" dirty="0" smtClean="0"/>
                    </a:p>
                    <a:p>
                      <a:pPr algn="l"/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Fortalecimiento</a:t>
                      </a:r>
                      <a:r>
                        <a:rPr lang="es-VE" sz="1800" baseline="0" dirty="0" smtClean="0"/>
                        <a:t> de las relaciones interpersonales, del clima y la cultura institucional, basado en los valores del evangelio.</a:t>
                      </a:r>
                      <a:endParaRPr lang="es-VE" sz="1800" dirty="0" smtClean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dirty="0" smtClean="0"/>
                        <a:t>Diagnosticar el clima organizacional.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Fomentar climas organizacionales sanos (elementos claves como: proyectos educativos estructurados, énfasis en el , trabajo en equipo, etc.)</a:t>
                      </a:r>
                      <a:endParaRPr lang="es-VE" sz="1800" dirty="0" smtClean="0"/>
                    </a:p>
                    <a:p>
                      <a:pPr algn="l"/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</a:t>
            </a:r>
            <a:r>
              <a:rPr lang="es-VE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. La fuente que lo hace posible: cultivo de la dimensión espiritual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82230"/>
              </p:ext>
            </p:extLst>
          </p:nvPr>
        </p:nvGraphicFramePr>
        <p:xfrm>
          <a:off x="467544" y="908720"/>
          <a:ext cx="8280920" cy="5611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8088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¿Qué se podría hacer para profundizar la experiencia espiritual?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000" dirty="0" smtClean="0"/>
                        <a:t>¿Cuáles son las mayores dificultades/debilidades a superar?</a:t>
                      </a:r>
                      <a:endParaRPr lang="es-VE" sz="20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Seguir garantizando</a:t>
                      </a:r>
                      <a:r>
                        <a:rPr lang="es-VE" sz="1800" baseline="0" dirty="0" smtClean="0"/>
                        <a:t> los Ejercicios Espirituales  anuales como experiencias de renovación espiritual y personal.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El</a:t>
                      </a:r>
                      <a:r>
                        <a:rPr lang="es-VE" sz="1800" baseline="0" dirty="0" smtClean="0"/>
                        <a:t> tema económico.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La formación de los facilitadores.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Disposición de los miembros de la comunidad para este tipo de actividades.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Las jornadas en las que se dan este tipo de actividades son siempre en tiempos libres de la comunidad.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37583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Promover </a:t>
                      </a:r>
                      <a:r>
                        <a:rPr lang="es-VE" sz="1800" baseline="0" dirty="0" smtClean="0"/>
                        <a:t> la experiencia de los Ejercicios Espirituales en la vida corriente.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Adecuación</a:t>
                      </a:r>
                      <a:r>
                        <a:rPr lang="es-VE" sz="1800" baseline="0" dirty="0" smtClean="0"/>
                        <a:t> de expectativas por parte de los equipos de las obras. 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Continuar programando</a:t>
                      </a:r>
                      <a:r>
                        <a:rPr lang="es-VE" sz="1800" baseline="0" dirty="0" smtClean="0"/>
                        <a:t> actividades como convivencias, retiros, misas, espacios de oración, para las comunidades. 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Hace</a:t>
                      </a:r>
                      <a:r>
                        <a:rPr lang="es-VE" sz="1800" baseline="0" dirty="0" smtClean="0"/>
                        <a:t> falta equipos en las obras para asumir la planeación y desarrollo de espacios de formación.</a:t>
                      </a:r>
                    </a:p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La no inclusión de las madres, padres y representantes.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99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3. </a:t>
            </a:r>
            <a:r>
              <a:rPr lang="es-VE" sz="2400" b="1" dirty="0">
                <a:solidFill>
                  <a:schemeClr val="accent1">
                    <a:lumMod val="75000"/>
                  </a:schemeClr>
                </a:solidFill>
              </a:rPr>
              <a:t>L</a:t>
            </a:r>
            <a:r>
              <a:rPr lang="es-VE" sz="2400" b="1" dirty="0" smtClean="0">
                <a:solidFill>
                  <a:schemeClr val="accent1">
                    <a:lumMod val="75000"/>
                  </a:schemeClr>
                </a:solidFill>
              </a:rPr>
              <a:t>as </a:t>
            </a:r>
            <a:r>
              <a:rPr lang="es-VE" sz="2400" b="1" dirty="0">
                <a:solidFill>
                  <a:schemeClr val="accent1">
                    <a:lumMod val="75000"/>
                  </a:schemeClr>
                </a:solidFill>
              </a:rPr>
              <a:t>prácticas que dan testimonio de </a:t>
            </a:r>
            <a:r>
              <a:rPr lang="es-VE" sz="2400" b="1">
                <a:solidFill>
                  <a:schemeClr val="accent1">
                    <a:lumMod val="75000"/>
                  </a:schemeClr>
                </a:solidFill>
              </a:rPr>
              <a:t>su </a:t>
            </a:r>
            <a:r>
              <a:rPr lang="es-VE" sz="2400" b="1" smtClean="0">
                <a:solidFill>
                  <a:schemeClr val="accent1">
                    <a:lumMod val="75000"/>
                  </a:schemeClr>
                </a:solidFill>
              </a:rPr>
              <a:t>profundidad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459388"/>
              </p:ext>
            </p:extLst>
          </p:nvPr>
        </p:nvGraphicFramePr>
        <p:xfrm>
          <a:off x="467544" y="908721"/>
          <a:ext cx="8280920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768443">
                <a:tc>
                  <a:txBody>
                    <a:bodyPr/>
                    <a:lstStyle/>
                    <a:p>
                      <a:pPr algn="ctr"/>
                      <a:r>
                        <a:rPr lang="es-VE" sz="2000" dirty="0" smtClean="0"/>
                        <a:t>¿En qué prácticas/acciones están las mayores fortalezas institucionales? </a:t>
                      </a:r>
                      <a:endParaRPr lang="es-VE" sz="20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¿En qué prácticas/acciones se está más débil y se debería insistir? </a:t>
                      </a:r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1824278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Acompañamiento desde Cerpe a</a:t>
                      </a:r>
                      <a:r>
                        <a:rPr lang="es-VE" sz="1800" baseline="0" dirty="0" smtClean="0"/>
                        <a:t> las distintas obras de ACSI.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El diseño del los marcos comunes de pedagogía y pastoral.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La articulación de pedagogía y pastoral.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Formación</a:t>
                      </a:r>
                      <a:r>
                        <a:rPr lang="es-VE" sz="1800" baseline="0" dirty="0" smtClean="0"/>
                        <a:t> en el trabajo de colaboración entre jesuitas y laicos.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Falta de planificación en recursos humanos.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Incorporación de los elementos</a:t>
                      </a:r>
                      <a:r>
                        <a:rPr lang="es-VE" sz="1800" baseline="0" dirty="0" smtClean="0"/>
                        <a:t> básicos de la gerencia organizacional.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99696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Fortalecimiento</a:t>
                      </a:r>
                      <a:r>
                        <a:rPr lang="es-VE" sz="1800" baseline="0" dirty="0" smtClean="0"/>
                        <a:t> de los equipos de los equipos directivos de las obras.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Crecimiento personal y profesional de las personas que los conforman.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Institucionalización de</a:t>
                      </a:r>
                      <a:r>
                        <a:rPr lang="es-VE" sz="1800" baseline="0" dirty="0" smtClean="0"/>
                        <a:t> los acompañamientos sistemáticos. 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92158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Incorporación de los laicos a los</a:t>
                      </a:r>
                      <a:r>
                        <a:rPr lang="es-VE" sz="1800" baseline="0" dirty="0" smtClean="0"/>
                        <a:t> equipos de trabajo de las comunidades.</a:t>
                      </a:r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VE" sz="18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37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63688" y="2204864"/>
            <a:ext cx="5832648" cy="175432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>
                <a:solidFill>
                  <a:schemeClr val="bg1"/>
                </a:solidFill>
              </a:rPr>
              <a:t>Grupo </a:t>
            </a:r>
            <a:r>
              <a:rPr lang="es-ES" sz="3600" b="1" dirty="0" smtClean="0">
                <a:solidFill>
                  <a:schemeClr val="bg1"/>
                </a:solidFill>
              </a:rPr>
              <a:t>2</a:t>
            </a:r>
          </a:p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Fe </a:t>
            </a:r>
            <a:r>
              <a:rPr lang="es-ES" sz="3600" b="1" dirty="0">
                <a:solidFill>
                  <a:schemeClr val="bg1"/>
                </a:solidFill>
              </a:rPr>
              <a:t>y Alegría </a:t>
            </a:r>
            <a:endParaRPr lang="es-ES" sz="3600" b="1" dirty="0" smtClean="0">
              <a:solidFill>
                <a:schemeClr val="bg1"/>
              </a:solidFill>
            </a:endParaRPr>
          </a:p>
          <a:p>
            <a:pPr algn="ctr"/>
            <a:r>
              <a:rPr lang="es-ES" sz="3600" b="1" dirty="0" smtClean="0">
                <a:solidFill>
                  <a:schemeClr val="bg1"/>
                </a:solidFill>
              </a:rPr>
              <a:t>(</a:t>
            </a:r>
            <a:r>
              <a:rPr lang="es-ES" sz="3600" b="1" dirty="0">
                <a:solidFill>
                  <a:schemeClr val="bg1"/>
                </a:solidFill>
              </a:rPr>
              <a:t>Escuelas, IRFA y CFIPJ)</a:t>
            </a:r>
          </a:p>
        </p:txBody>
      </p:sp>
    </p:spTree>
    <p:extLst>
      <p:ext uri="{BB962C8B-B14F-4D97-AF65-F5344CB8AC3E}">
        <p14:creationId xmlns:p14="http://schemas.microsoft.com/office/powerpoint/2010/main" val="1828128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1. El horizonte motivacional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68063"/>
              </p:ext>
            </p:extLst>
          </p:nvPr>
        </p:nvGraphicFramePr>
        <p:xfrm>
          <a:off x="179512" y="692696"/>
          <a:ext cx="8846640" cy="5949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320"/>
                <a:gridCol w="4423320"/>
              </a:tblGrid>
              <a:tr h="626154"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Elementos clave para avanzar</a:t>
                      </a:r>
                      <a:r>
                        <a:rPr lang="es-ES" sz="2000" baseline="0" dirty="0" smtClean="0"/>
                        <a:t> en el horizonte de “comunidad apostólica”</a:t>
                      </a:r>
                      <a:endParaRPr lang="es-VE" sz="2000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s-ES" sz="2000" dirty="0" smtClean="0"/>
                        <a:t>Pasos para lograrlo</a:t>
                      </a:r>
                      <a:endParaRPr lang="es-VE" sz="2000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1551773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La Identidad Colectiva:  Qué  somos, para qué somos, cuál es nuestro rol político, sentido de cada término que usamos y su significante en la realidad. Esto da sentido de pertinencia como movimiento más allá de los programas IRFA-ESCUELA-CECAL-EU.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baseline="0" dirty="0" smtClean="0"/>
                        <a:t>Formación de los cuadros directivos , docentes para la transformación  social que nos lleve a motivar y animar a los otros.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baseline="0" dirty="0" smtClean="0"/>
                        <a:t>Formación Política.  </a:t>
                      </a:r>
                    </a:p>
                    <a:p>
                      <a:pPr algn="l"/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041807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El</a:t>
                      </a:r>
                      <a:r>
                        <a:rPr lang="es-VE" sz="1800" baseline="0" dirty="0" smtClean="0"/>
                        <a:t> horizonte de trabajar desde la demanda del contexto para lograr una oferta coherente.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dirty="0" smtClean="0"/>
                        <a:t>Incidencia de la escuela en la comunidad y la comunidad en la escuela.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dirty="0" smtClean="0"/>
                        <a:t>Correspondencia con el contexto.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Diagnosticar</a:t>
                      </a:r>
                      <a:r>
                        <a:rPr lang="es-VE" sz="1800" baseline="0" dirty="0" smtClean="0"/>
                        <a:t> que  podemos aprender  de las  comunidades  para luego ver sus necesidades. </a:t>
                      </a:r>
                      <a:endParaRPr lang="es-VE" sz="1800" dirty="0" smtClean="0"/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Tener</a:t>
                      </a:r>
                      <a:r>
                        <a:rPr lang="es-VE" sz="1800" baseline="0" dirty="0" smtClean="0"/>
                        <a:t> </a:t>
                      </a:r>
                      <a:r>
                        <a:rPr lang="es-VE" sz="1800" dirty="0" smtClean="0"/>
                        <a:t>alianzas con </a:t>
                      </a:r>
                      <a:r>
                        <a:rPr lang="es-VE" sz="1800" baseline="0" dirty="0" smtClean="0"/>
                        <a:t> organizaciones  co</a:t>
                      </a:r>
                      <a:r>
                        <a:rPr lang="es-VE" sz="1800" dirty="0" smtClean="0"/>
                        <a:t>munitarias.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Mayor apertura de nuestros centros a las comunidades. 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Proyecto s de acción comunitaria, formación ciudadana. </a:t>
                      </a:r>
                      <a:endParaRPr lang="es-VE" sz="1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7680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Reflexión sobre</a:t>
                      </a:r>
                      <a:r>
                        <a:rPr lang="es-VE" sz="1800" baseline="0" dirty="0" smtClean="0"/>
                        <a:t> la acción.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Procesos de acompañamiento en este sentido.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87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2</a:t>
            </a:r>
            <a:r>
              <a:rPr lang="es-VE" sz="2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. La fuente que lo hace posible: cultivo de la dimensión espiritual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183408"/>
              </p:ext>
            </p:extLst>
          </p:nvPr>
        </p:nvGraphicFramePr>
        <p:xfrm>
          <a:off x="467544" y="908720"/>
          <a:ext cx="8280920" cy="5703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8088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¿Qué se podría hacer para profundizar la experiencia espiritual?</a:t>
                      </a: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dirty="0" smtClean="0"/>
                        <a:t>¿Cuáles son las mayores dificultades/debilidades a superar?</a:t>
                      </a:r>
                      <a:endParaRPr lang="es-VE" sz="2000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dirty="0" smtClean="0"/>
                        <a:t>Re-leer la espiritualidad desde la</a:t>
                      </a:r>
                      <a:r>
                        <a:rPr lang="es-VE" sz="1800" baseline="0" dirty="0" smtClean="0"/>
                        <a:t> misión: «Contemplativos en la acción»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s-VE" sz="1800" baseline="0" dirty="0" smtClean="0"/>
                        <a:t>Profundizar en los rasgos claves de la espiritualidad de </a:t>
                      </a:r>
                      <a:r>
                        <a:rPr lang="es-VE" sz="1800" baseline="0" dirty="0" err="1" smtClean="0"/>
                        <a:t>FyA</a:t>
                      </a:r>
                      <a:r>
                        <a:rPr lang="es-VE" sz="1800" baseline="0" dirty="0" smtClean="0"/>
                        <a:t> y cómo se hace vida.  </a:t>
                      </a:r>
                      <a:endParaRPr lang="es-VE" sz="18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La</a:t>
                      </a:r>
                      <a:r>
                        <a:rPr lang="es-VE" sz="1800" baseline="0" dirty="0" smtClean="0"/>
                        <a:t> corriente de entender la espiritualidad como intimismo casi egocéntrico.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Pastoral entendida como simples actividades-tareas  y no como proceso que me ayuda para la misión.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Construcción de estrategias para tener centros en clave de pastoral.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Falta de acompañamiento de las estrategias que apunten hacia las</a:t>
                      </a:r>
                      <a:r>
                        <a:rPr lang="es-VE" sz="1800" baseline="0" dirty="0" smtClean="0"/>
                        <a:t> experiencias espirituales.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Replantearse los contenidos de nuestra prácticas pastorales.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57858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Dinamizar con  los centros espacios</a:t>
                      </a:r>
                      <a:r>
                        <a:rPr lang="es-VE" sz="1800" baseline="0" dirty="0" smtClean="0"/>
                        <a:t> de encuentros para compartir experiencias vocacionales, con énfasis en los jóvenes.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VE" sz="1800" baseline="0" dirty="0" smtClean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58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02624" cy="576064"/>
          </a:xfrm>
        </p:spPr>
        <p:txBody>
          <a:bodyPr>
            <a:noAutofit/>
          </a:bodyPr>
          <a:lstStyle/>
          <a:p>
            <a:pPr algn="l"/>
            <a:r>
              <a:rPr lang="es-VE" sz="2400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3. </a:t>
            </a:r>
            <a:r>
              <a:rPr lang="es-VE" sz="2400" b="1" dirty="0">
                <a:solidFill>
                  <a:schemeClr val="accent3">
                    <a:lumMod val="50000"/>
                  </a:schemeClr>
                </a:solidFill>
              </a:rPr>
              <a:t>L</a:t>
            </a:r>
            <a:r>
              <a:rPr lang="es-VE" sz="2400" b="1" dirty="0" smtClean="0">
                <a:solidFill>
                  <a:schemeClr val="accent3">
                    <a:lumMod val="50000"/>
                  </a:schemeClr>
                </a:solidFill>
              </a:rPr>
              <a:t>as </a:t>
            </a:r>
            <a:r>
              <a:rPr lang="es-VE" sz="2400" b="1" dirty="0">
                <a:solidFill>
                  <a:schemeClr val="accent3">
                    <a:lumMod val="50000"/>
                  </a:schemeClr>
                </a:solidFill>
              </a:rPr>
              <a:t>prácticas que dan testimonio de </a:t>
            </a:r>
            <a:r>
              <a:rPr lang="es-VE" sz="2400" b="1">
                <a:solidFill>
                  <a:schemeClr val="accent3">
                    <a:lumMod val="50000"/>
                  </a:schemeClr>
                </a:solidFill>
              </a:rPr>
              <a:t>su </a:t>
            </a:r>
            <a:r>
              <a:rPr lang="es-VE" sz="2400" b="1" smtClean="0">
                <a:solidFill>
                  <a:schemeClr val="accent3">
                    <a:lumMod val="50000"/>
                  </a:schemeClr>
                </a:solidFill>
              </a:rPr>
              <a:t>profundidad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873170"/>
              </p:ext>
            </p:extLst>
          </p:nvPr>
        </p:nvGraphicFramePr>
        <p:xfrm>
          <a:off x="107504" y="1124744"/>
          <a:ext cx="8784976" cy="4392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536504"/>
              </a:tblGrid>
              <a:tr h="759997">
                <a:tc>
                  <a:txBody>
                    <a:bodyPr/>
                    <a:lstStyle/>
                    <a:p>
                      <a:pPr algn="ctr"/>
                      <a:r>
                        <a:rPr lang="es-VE" sz="2000" dirty="0" smtClean="0"/>
                        <a:t>¿En qué prácticas/acciones están las mayores fortalezas institucionales? </a:t>
                      </a:r>
                      <a:endParaRPr lang="es-VE" sz="2000" dirty="0"/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V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¿En qué prácticas/acciones se está más débil y se debería insistir? </a:t>
                      </a: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148321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Se</a:t>
                      </a:r>
                      <a:r>
                        <a:rPr lang="es-VE" sz="1800" baseline="0" dirty="0" smtClean="0"/>
                        <a:t> han institucionalizado los encuentros espirituales, retiros y convivencias para alumnos y el personal. 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VE" sz="1800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Estamos conectados pero incomunicados</a:t>
                      </a:r>
                      <a:r>
                        <a:rPr lang="es-VE" sz="1800" baseline="0" dirty="0" smtClean="0"/>
                        <a:t>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Acompañamiento de forma más cercana y personalizada.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Escases de acompañantes.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Sistematización de las buenas prácticas.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66606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Continuas propuestas de formación en clave de identidad.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No se pulsa la incidencia</a:t>
                      </a:r>
                      <a:r>
                        <a:rPr lang="es-VE" sz="1800" baseline="0" dirty="0" smtClean="0"/>
                        <a:t>  de la formación. 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8321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Fortalecimiento</a:t>
                      </a:r>
                      <a:r>
                        <a:rPr lang="es-VE" sz="1800" baseline="0" dirty="0" smtClean="0"/>
                        <a:t> de querer trabajar en red, en sinergia.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baseline="0" dirty="0" smtClean="0"/>
                        <a:t>Mantenernos en movimiento de innovación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s-VE" sz="1800" dirty="0" smtClean="0"/>
                        <a:t>Aun no se aprovecha</a:t>
                      </a:r>
                      <a:r>
                        <a:rPr lang="es-VE" sz="1800" baseline="0" dirty="0" smtClean="0"/>
                        <a:t> este impulso al trabajo en red, en sinergia. </a:t>
                      </a:r>
                      <a:endParaRPr lang="es-VE" sz="18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6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180</TotalTime>
  <Words>1460</Words>
  <Application>Microsoft Office PowerPoint</Application>
  <PresentationFormat>Presentación en pantalla (4:3)</PresentationFormat>
  <Paragraphs>137</Paragraphs>
  <Slides>13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Baskerville Old Face</vt:lpstr>
      <vt:lpstr>Calibri</vt:lpstr>
      <vt:lpstr>Times New Roman</vt:lpstr>
      <vt:lpstr>Trebuchet MS</vt:lpstr>
      <vt:lpstr>Wingdings</vt:lpstr>
      <vt:lpstr>Tema de Office</vt:lpstr>
      <vt:lpstr>   Asamblea de Educación 2014 “Comprometidos en la Misión”   </vt:lpstr>
      <vt:lpstr>Presentación de PowerPoint</vt:lpstr>
      <vt:lpstr>1. El horizonte motivacional</vt:lpstr>
      <vt:lpstr>2. La fuente que lo hace posible: cultivo de la dimensión espiritual</vt:lpstr>
      <vt:lpstr>3. Las prácticas que dan testimonio de su profundidad </vt:lpstr>
      <vt:lpstr>Presentación de PowerPoint</vt:lpstr>
      <vt:lpstr>1. El horizonte motivacional</vt:lpstr>
      <vt:lpstr>2. La fuente que lo hace posible: cultivo de la dimensión espiritual</vt:lpstr>
      <vt:lpstr>3. Las prácticas que dan testimonio de su profundidad</vt:lpstr>
      <vt:lpstr>Presentación de PowerPoint</vt:lpstr>
      <vt:lpstr>1. El horizonte motivacional</vt:lpstr>
      <vt:lpstr>2. La fuente que lo hace posible: cultivo de la dimensión espiritual</vt:lpstr>
      <vt:lpstr>3. Las prácticas que dan testimonio de su profundidad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Asamblea de Educación 2014 Comprometidos  en la Misión</dc:title>
  <dc:creator>Any</dc:creator>
  <cp:lastModifiedBy>Maritza Barrios</cp:lastModifiedBy>
  <cp:revision>31</cp:revision>
  <dcterms:created xsi:type="dcterms:W3CDTF">2014-03-26T20:31:44Z</dcterms:created>
  <dcterms:modified xsi:type="dcterms:W3CDTF">2014-06-07T19:45:29Z</dcterms:modified>
</cp:coreProperties>
</file>